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</p:sldIdLst>
  <p:sldSz cx="7559675" cy="532765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3CFC0A-AF8E-47D5-8F58-F4B2E68D2E50}" v="14" dt="2025-11-24T11:42:45.6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3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871910"/>
            <a:ext cx="6425724" cy="1854811"/>
          </a:xfrm>
        </p:spPr>
        <p:txBody>
          <a:bodyPr anchor="b"/>
          <a:lstStyle>
            <a:lvl1pPr algn="ctr">
              <a:defRPr sz="466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2798250"/>
            <a:ext cx="5669756" cy="1286282"/>
          </a:xfrm>
        </p:spPr>
        <p:txBody>
          <a:bodyPr/>
          <a:lstStyle>
            <a:lvl1pPr marL="0" indent="0" algn="ctr">
              <a:buNone/>
              <a:defRPr sz="1865"/>
            </a:lvl1pPr>
            <a:lvl2pPr marL="355199" indent="0" algn="ctr">
              <a:buNone/>
              <a:defRPr sz="1554"/>
            </a:lvl2pPr>
            <a:lvl3pPr marL="710397" indent="0" algn="ctr">
              <a:buNone/>
              <a:defRPr sz="1398"/>
            </a:lvl3pPr>
            <a:lvl4pPr marL="1065596" indent="0" algn="ctr">
              <a:buNone/>
              <a:defRPr sz="1243"/>
            </a:lvl4pPr>
            <a:lvl5pPr marL="1420795" indent="0" algn="ctr">
              <a:buNone/>
              <a:defRPr sz="1243"/>
            </a:lvl5pPr>
            <a:lvl6pPr marL="1775993" indent="0" algn="ctr">
              <a:buNone/>
              <a:defRPr sz="1243"/>
            </a:lvl6pPr>
            <a:lvl7pPr marL="2131192" indent="0" algn="ctr">
              <a:buNone/>
              <a:defRPr sz="1243"/>
            </a:lvl7pPr>
            <a:lvl8pPr marL="2486391" indent="0" algn="ctr">
              <a:buNone/>
              <a:defRPr sz="1243"/>
            </a:lvl8pPr>
            <a:lvl9pPr marL="2841589" indent="0" algn="ctr">
              <a:buNone/>
              <a:defRPr sz="124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642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02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283648"/>
            <a:ext cx="1630055" cy="4514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3648"/>
            <a:ext cx="4795669" cy="4514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971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42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328214"/>
            <a:ext cx="6520220" cy="2216154"/>
          </a:xfrm>
        </p:spPr>
        <p:txBody>
          <a:bodyPr anchor="b"/>
          <a:lstStyle>
            <a:lvl1pPr>
              <a:defRPr sz="466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3565334"/>
            <a:ext cx="6520220" cy="1165423"/>
          </a:xfrm>
        </p:spPr>
        <p:txBody>
          <a:bodyPr/>
          <a:lstStyle>
            <a:lvl1pPr marL="0" indent="0">
              <a:buNone/>
              <a:defRPr sz="1865">
                <a:solidFill>
                  <a:schemeClr val="tx1"/>
                </a:solidFill>
              </a:defRPr>
            </a:lvl1pPr>
            <a:lvl2pPr marL="355199" indent="0">
              <a:buNone/>
              <a:defRPr sz="1554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07232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1418240"/>
            <a:ext cx="3212862" cy="3380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1418240"/>
            <a:ext cx="3212862" cy="3380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993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283649"/>
            <a:ext cx="6520220" cy="102976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306014"/>
            <a:ext cx="3198096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1946072"/>
            <a:ext cx="3198096" cy="2862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306014"/>
            <a:ext cx="3213847" cy="640058"/>
          </a:xfrm>
        </p:spPr>
        <p:txBody>
          <a:bodyPr anchor="b"/>
          <a:lstStyle>
            <a:lvl1pPr marL="0" indent="0">
              <a:buNone/>
              <a:defRPr sz="1865" b="1"/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1946072"/>
            <a:ext cx="3213847" cy="2862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084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028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7007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767084"/>
            <a:ext cx="3827085" cy="3786085"/>
          </a:xfrm>
        </p:spPr>
        <p:txBody>
          <a:bodyPr/>
          <a:lstStyle>
            <a:lvl1pPr>
              <a:defRPr sz="2486"/>
            </a:lvl1pPr>
            <a:lvl2pPr>
              <a:defRPr sz="2175"/>
            </a:lvl2pPr>
            <a:lvl3pPr>
              <a:defRPr sz="1865"/>
            </a:lvl3pPr>
            <a:lvl4pPr>
              <a:defRPr sz="1554"/>
            </a:lvl4pPr>
            <a:lvl5pPr>
              <a:defRPr sz="1554"/>
            </a:lvl5pPr>
            <a:lvl6pPr>
              <a:defRPr sz="1554"/>
            </a:lvl6pPr>
            <a:lvl7pPr>
              <a:defRPr sz="1554"/>
            </a:lvl7pPr>
            <a:lvl8pPr>
              <a:defRPr sz="1554"/>
            </a:lvl8pPr>
            <a:lvl9pPr>
              <a:defRPr sz="15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65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355177"/>
            <a:ext cx="2438192" cy="1243118"/>
          </a:xfrm>
        </p:spPr>
        <p:txBody>
          <a:bodyPr anchor="b"/>
          <a:lstStyle>
            <a:lvl1pPr>
              <a:defRPr sz="248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767084"/>
            <a:ext cx="3827085" cy="3786085"/>
          </a:xfrm>
        </p:spPr>
        <p:txBody>
          <a:bodyPr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1598295"/>
            <a:ext cx="2438192" cy="2961039"/>
          </a:xfrm>
        </p:spPr>
        <p:txBody>
          <a:bodyPr/>
          <a:lstStyle>
            <a:lvl1pPr marL="0" indent="0">
              <a:buNone/>
              <a:defRPr sz="1243"/>
            </a:lvl1pPr>
            <a:lvl2pPr marL="355199" indent="0">
              <a:buNone/>
              <a:defRPr sz="1088"/>
            </a:lvl2pPr>
            <a:lvl3pPr marL="710397" indent="0">
              <a:buNone/>
              <a:defRPr sz="932"/>
            </a:lvl3pPr>
            <a:lvl4pPr marL="1065596" indent="0">
              <a:buNone/>
              <a:defRPr sz="777"/>
            </a:lvl4pPr>
            <a:lvl5pPr marL="1420795" indent="0">
              <a:buNone/>
              <a:defRPr sz="777"/>
            </a:lvl5pPr>
            <a:lvl6pPr marL="1775993" indent="0">
              <a:buNone/>
              <a:defRPr sz="777"/>
            </a:lvl6pPr>
            <a:lvl7pPr marL="2131192" indent="0">
              <a:buNone/>
              <a:defRPr sz="777"/>
            </a:lvl7pPr>
            <a:lvl8pPr marL="2486391" indent="0">
              <a:buNone/>
              <a:defRPr sz="777"/>
            </a:lvl8pPr>
            <a:lvl9pPr marL="2841589" indent="0">
              <a:buNone/>
              <a:defRPr sz="7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819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283649"/>
            <a:ext cx="652022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418240"/>
            <a:ext cx="652022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F5A25-B1E2-4AAC-934F-B93FFA6EA78B}" type="datetimeFigureOut">
              <a:rPr lang="en-IE" smtClean="0"/>
              <a:t>24/11/2025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4937943"/>
            <a:ext cx="2551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4937943"/>
            <a:ext cx="170092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DF671-D3D1-480B-90E7-F13C9BFFCA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364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0397" rtl="0" eaLnBrk="1" latinLnBrk="0" hangingPunct="1">
        <a:lnSpc>
          <a:spcPct val="90000"/>
        </a:lnSpc>
        <a:spcBef>
          <a:spcPct val="0"/>
        </a:spcBef>
        <a:buNone/>
        <a:defRPr sz="3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599" indent="-177599" algn="l" defTabSz="710397" rtl="0" eaLnBrk="1" latinLnBrk="0" hangingPunct="1">
        <a:lnSpc>
          <a:spcPct val="90000"/>
        </a:lnSpc>
        <a:spcBef>
          <a:spcPts val="777"/>
        </a:spcBef>
        <a:buFont typeface="Arial" panose="020B0604020202020204" pitchFamily="34" charset="0"/>
        <a:buChar char="•"/>
        <a:defRPr sz="2175" kern="1200">
          <a:solidFill>
            <a:schemeClr val="tx1"/>
          </a:solidFill>
          <a:latin typeface="+mn-lt"/>
          <a:ea typeface="+mn-ea"/>
          <a:cs typeface="+mn-cs"/>
        </a:defRPr>
      </a:lvl1pPr>
      <a:lvl2pPr marL="532798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5" kern="1200">
          <a:solidFill>
            <a:schemeClr val="tx1"/>
          </a:solidFill>
          <a:latin typeface="+mn-lt"/>
          <a:ea typeface="+mn-ea"/>
          <a:cs typeface="+mn-cs"/>
        </a:defRPr>
      </a:lvl2pPr>
      <a:lvl3pPr marL="887997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4" kern="1200">
          <a:solidFill>
            <a:schemeClr val="tx1"/>
          </a:solidFill>
          <a:latin typeface="+mn-lt"/>
          <a:ea typeface="+mn-ea"/>
          <a:cs typeface="+mn-cs"/>
        </a:defRPr>
      </a:lvl3pPr>
      <a:lvl4pPr marL="1243195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8394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3593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8791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3990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9189" indent="-177599" algn="l" defTabSz="710397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63F64B1-7554-A650-3495-01011D061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79" y="0"/>
            <a:ext cx="7467396" cy="5327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507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A315-5307-E7AB-6FC7-5C1046798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72" y="-315441"/>
            <a:ext cx="6520220" cy="1029766"/>
          </a:xfrm>
        </p:spPr>
        <p:txBody>
          <a:bodyPr>
            <a:normAutofit/>
          </a:bodyPr>
          <a:lstStyle/>
          <a:p>
            <a:r>
              <a:rPr lang="en-IE" sz="2000" b="1"/>
              <a:t>Agenda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62CF92-ABCC-29D3-655A-51D2BFFEF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436037"/>
              </p:ext>
            </p:extLst>
          </p:nvPr>
        </p:nvGraphicFramePr>
        <p:xfrm>
          <a:off x="204953" y="425207"/>
          <a:ext cx="6746566" cy="4836986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166647">
                  <a:extLst>
                    <a:ext uri="{9D8B030D-6E8A-4147-A177-3AD203B41FA5}">
                      <a16:colId xmlns:a16="http://schemas.microsoft.com/office/drawing/2014/main" val="2796708758"/>
                    </a:ext>
                  </a:extLst>
                </a:gridCol>
                <a:gridCol w="5579919">
                  <a:extLst>
                    <a:ext uri="{9D8B030D-6E8A-4147-A177-3AD203B41FA5}">
                      <a16:colId xmlns:a16="http://schemas.microsoft.com/office/drawing/2014/main" val="4286810244"/>
                    </a:ext>
                  </a:extLst>
                </a:gridCol>
              </a:tblGrid>
              <a:tr h="291677">
                <a:tc>
                  <a:txBody>
                    <a:bodyPr/>
                    <a:lstStyle/>
                    <a:p>
                      <a:r>
                        <a:rPr lang="en-IE" sz="1200">
                          <a:solidFill>
                            <a:schemeClr val="tx1"/>
                          </a:solidFill>
                        </a:rP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2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623353"/>
                  </a:ext>
                </a:extLst>
              </a:tr>
              <a:tr h="727452">
                <a:tc>
                  <a:txBody>
                    <a:bodyPr/>
                    <a:lstStyle/>
                    <a:p>
                      <a:r>
                        <a:rPr lang="en-IE" sz="1200"/>
                        <a:t>12.00 pm</a:t>
                      </a:r>
                    </a:p>
                    <a:p>
                      <a:r>
                        <a:rPr lang="en-IE" sz="1200"/>
                        <a:t>12.30 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IE" sz="1200"/>
                        <a:t>Light lunch.</a:t>
                      </a:r>
                    </a:p>
                    <a:p>
                      <a:pPr marL="0" indent="0">
                        <a:buNone/>
                      </a:pPr>
                      <a:r>
                        <a:rPr lang="en-IE" sz="1200"/>
                        <a:t>(1) Minutes.   (2) Matters Arising.    (3) 2024 Statement of Accounts.</a:t>
                      </a:r>
                    </a:p>
                    <a:p>
                      <a:pPr marL="0" indent="0">
                        <a:buNone/>
                      </a:pPr>
                      <a:r>
                        <a:rPr lang="en-IE" sz="1200"/>
                        <a:t>(4) Appointment of Auditor.    (5) Resolutions.</a:t>
                      </a:r>
                      <a:endParaRPr lang="en-IE" sz="1200" b="0" i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008360"/>
                  </a:ext>
                </a:extLst>
              </a:tr>
              <a:tr h="1984837">
                <a:tc>
                  <a:txBody>
                    <a:bodyPr/>
                    <a:lstStyle/>
                    <a:p>
                      <a:r>
                        <a:rPr lang="en-IE" sz="1200" b="0"/>
                        <a:t>1.00 pm</a:t>
                      </a:r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endParaRPr lang="en-IE" sz="1200" b="0"/>
                    </a:p>
                    <a:p>
                      <a:r>
                        <a:rPr lang="en-IE" sz="1200" b="0"/>
                        <a:t>2.15 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b="1"/>
                        <a:t>Milk Price: Where to Now?  </a:t>
                      </a:r>
                    </a:p>
                    <a:p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Panel moderated by Helen Carroll, Journalist: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Shalloo</a:t>
                      </a:r>
                      <a:r>
                        <a:rPr lang="en-IE" sz="1200" b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2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Head of the Animal &amp; Grassland Research and Innovation, </a:t>
                      </a: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Teagasc.</a:t>
                      </a:r>
                    </a:p>
                    <a:p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Ciaran Aylward, Economist, </a:t>
                      </a:r>
                      <a:r>
                        <a:rPr lang="en-IE" sz="12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Ornua</a:t>
                      </a: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Nick Holt-Martyn, Principal Consultant, The Dairy group (UK). 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Liam Fenton, Managing Director, </a:t>
                      </a:r>
                      <a:r>
                        <a:rPr lang="en-IE" sz="12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StoneX</a:t>
                      </a: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Conor Galvin, Chief Executive, </a:t>
                      </a:r>
                      <a:r>
                        <a:rPr lang="en-IE" sz="1200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Ornua</a:t>
                      </a: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“Maximising sustainable value for Irish dairy farmers in a fast changing marketplace”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911021"/>
                  </a:ext>
                </a:extLst>
              </a:tr>
              <a:tr h="291981">
                <a:tc>
                  <a:txBody>
                    <a:bodyPr/>
                    <a:lstStyle/>
                    <a:p>
                      <a:endParaRPr lang="en-IE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2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831796"/>
                  </a:ext>
                </a:extLst>
              </a:tr>
              <a:tr h="858820">
                <a:tc>
                  <a:txBody>
                    <a:bodyPr/>
                    <a:lstStyle/>
                    <a:p>
                      <a:r>
                        <a:rPr lang="en-IE" sz="1200" b="0"/>
                        <a:t>3.00 pm</a:t>
                      </a:r>
                    </a:p>
                    <a:p>
                      <a:endParaRPr lang="en-IE" sz="1200" b="0"/>
                    </a:p>
                    <a:p>
                      <a:r>
                        <a:rPr lang="en-IE" sz="1200" b="0"/>
                        <a:t>4.00 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b="0" i="1"/>
                        <a:t>Address by Mr. Denis Drennan, President of ICMSA.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b="0" i="1"/>
                        <a:t>Address by Mr. Micheál Martin, An Taoiseach.</a:t>
                      </a:r>
                    </a:p>
                    <a:p>
                      <a:pPr marL="0" marR="0" lvl="0" indent="0" algn="l" defTabSz="71039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200" b="0" i="1"/>
                        <a:t>Address by Mr. Martin Heydon, Minister for Agriculture, Food &amp; Marine.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190788"/>
                  </a:ext>
                </a:extLst>
              </a:tr>
              <a:tr h="374072">
                <a:tc>
                  <a:txBody>
                    <a:bodyPr/>
                    <a:lstStyle/>
                    <a:p>
                      <a:r>
                        <a:rPr lang="en-GB" sz="1200" b="0"/>
                        <a:t>5.00 pm</a:t>
                      </a:r>
                      <a:endParaRPr lang="en-IE" sz="12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200" b="0"/>
                        <a:t>AGM Conclusion.                       6.00 pm          AGM Dinner.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044751"/>
                  </a:ext>
                </a:extLst>
              </a:tr>
              <a:tr h="308147">
                <a:tc>
                  <a:txBody>
                    <a:bodyPr/>
                    <a:lstStyle/>
                    <a:p>
                      <a:endParaRPr lang="en-IE" sz="1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125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503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d78af8-0210-4d8c-af54-3a51aafe83c2" xsi:nil="true"/>
    <lcf76f155ced4ddcb4097134ff3c332f xmlns="03594ded-b322-488e-b857-96b9e5e4695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1779B31ED394E8ACB55917BFA6ACD" ma:contentTypeVersion="13" ma:contentTypeDescription="Create a new document." ma:contentTypeScope="" ma:versionID="8a61d272326bd7ebee5f8502db5498e2">
  <xsd:schema xmlns:xsd="http://www.w3.org/2001/XMLSchema" xmlns:xs="http://www.w3.org/2001/XMLSchema" xmlns:p="http://schemas.microsoft.com/office/2006/metadata/properties" xmlns:ns2="03594ded-b322-488e-b857-96b9e5e46957" xmlns:ns3="98d78af8-0210-4d8c-af54-3a51aafe83c2" targetNamespace="http://schemas.microsoft.com/office/2006/metadata/properties" ma:root="true" ma:fieldsID="96eb52f0470cd29e16922732f833993d" ns2:_="" ns3:_="">
    <xsd:import namespace="03594ded-b322-488e-b857-96b9e5e46957"/>
    <xsd:import namespace="98d78af8-0210-4d8c-af54-3a51aafe83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594ded-b322-488e-b857-96b9e5e469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5716ae8-cd30-4a7b-8ab0-77a0242f86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78af8-0210-4d8c-af54-3a51aafe83c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07b5807-bbff-4e5f-9550-b67bb6d58142}" ma:internalName="TaxCatchAll" ma:showField="CatchAllData" ma:web="98d78af8-0210-4d8c-af54-3a51aafe83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DF0E92-F926-4D98-A2AF-89E0C7C4E819}">
  <ds:schemaRefs>
    <ds:schemaRef ds:uri="03594ded-b322-488e-b857-96b9e5e46957"/>
    <ds:schemaRef ds:uri="98d78af8-0210-4d8c-af54-3a51aafe83c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D6FEC4B-34A9-41F4-895B-16415B04EA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C5CAA1-B339-4605-B03A-6D85C93847FC}">
  <ds:schemaRefs>
    <ds:schemaRef ds:uri="03594ded-b322-488e-b857-96b9e5e46957"/>
    <ds:schemaRef ds:uri="98d78af8-0210-4d8c-af54-3a51aafe83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Aine O'Connell</dc:creator>
  <cp:lastModifiedBy>Paul Smyth</cp:lastModifiedBy>
  <cp:revision>2</cp:revision>
  <cp:lastPrinted>2025-11-07T12:05:50Z</cp:lastPrinted>
  <dcterms:created xsi:type="dcterms:W3CDTF">2019-11-11T14:50:09Z</dcterms:created>
  <dcterms:modified xsi:type="dcterms:W3CDTF">2025-11-24T21:09:20Z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0x010100CBC1779B31ED394E8ACB55917BFA6ACD</vt:lpwstr>
  </property>
  <property fmtid="{D5CDD505-2E9C-101B-9397-08002B2CF9AE}" pid="3" name="MediaServiceImageTags">
    <vt:lpwstr/>
  </property>
</Properties>
</file>